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media/image9.jpeg" ContentType="image/jpeg"/>
  <Override PartName="/ppt/media/image8.jpeg" ContentType="image/jpeg"/>
  <Override PartName="/ppt/media/image7.jpeg" ContentType="image/jpeg"/>
  <Override PartName="/ppt/media/image6.png" ContentType="image/png"/>
  <Override PartName="/ppt/media/image5.png" ContentType="image/png"/>
  <Override PartName="/ppt/media/image4.png" ContentType="image/png"/>
  <Override PartName="/ppt/media/image3.png" ContentType="image/png"/>
  <Override PartName="/ppt/media/image2.png" ContentType="image/png"/>
  <Override PartName="/ppt/media/image1.png" ContentType="image/png"/>
  <Override PartName="/ppt/slideLayouts/_rels/slideLayout3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.xml.rels" ContentType="application/vnd.openxmlformats-package.relationships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9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0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7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8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15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16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304920" y="329040"/>
            <a:ext cx="8530200" cy="6194880"/>
          </a:xfrm>
          <a:prstGeom prst="roundRect">
            <a:avLst>
              <a:gd name="adj" fmla="val 13770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algn="tl" blurRad="76200" dir="5400000" dist="50800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" name="CustomShape 2"/>
          <p:cNvSpPr/>
          <p:nvPr/>
        </p:nvSpPr>
        <p:spPr>
          <a:xfrm>
            <a:off x="418680" y="434160"/>
            <a:ext cx="8304840" cy="5484600"/>
          </a:xfrm>
          <a:prstGeom prst="roundRect">
            <a:avLst>
              <a:gd name="adj" fmla="val 13770"/>
            </a:avLst>
          </a:prstGeom>
          <a:gradFill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lin ang="0"/>
          </a:gradFill>
          <a:ln w="9000">
            <a:noFill/>
          </a:ln>
          <a:effectLst>
            <a:outerShdw blurRad="65500" dir="5400000" dist="381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CustomShape 3"/>
          <p:cNvSpPr/>
          <p:nvPr/>
        </p:nvSpPr>
        <p:spPr>
          <a:xfrm>
            <a:off x="304920" y="329040"/>
            <a:ext cx="8530200" cy="6194880"/>
          </a:xfrm>
          <a:prstGeom prst="roundRect">
            <a:avLst>
              <a:gd name="adj" fmla="val 13770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algn="tl" blurRad="76200" dir="5400000" dist="50800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418680" y="434160"/>
            <a:ext cx="8304840" cy="4339440"/>
          </a:xfrm>
          <a:prstGeom prst="roundRect">
            <a:avLst>
              <a:gd name="adj" fmla="val 13770"/>
            </a:avLst>
          </a:prstGeom>
          <a:gradFill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lin ang="0"/>
          </a:gradFill>
          <a:ln w="9000">
            <a:noFill/>
          </a:ln>
          <a:effectLst>
            <a:outerShdw blurRad="65500" dir="5400000" dist="381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6" name="PlaceHolder 7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stomShape 1"/>
          <p:cNvSpPr/>
          <p:nvPr/>
        </p:nvSpPr>
        <p:spPr>
          <a:xfrm>
            <a:off x="304920" y="329040"/>
            <a:ext cx="8530200" cy="6194880"/>
          </a:xfrm>
          <a:prstGeom prst="roundRect">
            <a:avLst>
              <a:gd name="adj" fmla="val 13770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algn="tl" blurRad="76200" dir="5400000" dist="50800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2" name="CustomShape 2"/>
          <p:cNvSpPr/>
          <p:nvPr/>
        </p:nvSpPr>
        <p:spPr>
          <a:xfrm>
            <a:off x="418680" y="434160"/>
            <a:ext cx="8304840" cy="5484600"/>
          </a:xfrm>
          <a:prstGeom prst="roundRect">
            <a:avLst>
              <a:gd name="adj" fmla="val 13770"/>
            </a:avLst>
          </a:prstGeom>
          <a:gradFill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lin ang="0"/>
          </a:gradFill>
          <a:ln w="9000">
            <a:noFill/>
          </a:ln>
          <a:effectLst>
            <a:outerShdw blurRad="65500" dir="5400000" dist="381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3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44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ustomShape 1"/>
          <p:cNvSpPr/>
          <p:nvPr/>
        </p:nvSpPr>
        <p:spPr>
          <a:xfrm>
            <a:off x="304920" y="329040"/>
            <a:ext cx="8530200" cy="6194880"/>
          </a:xfrm>
          <a:prstGeom prst="roundRect">
            <a:avLst>
              <a:gd name="adj" fmla="val 13770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/>
          </a:gradFill>
          <a:ln w="2160">
            <a:solidFill>
              <a:srgbClr val="a4a4a3"/>
            </a:solidFill>
            <a:round/>
          </a:ln>
          <a:effectLst>
            <a:outerShdw algn="tl" blurRad="76200" dir="5400000" dist="50800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0" name="CustomShape 2"/>
          <p:cNvSpPr/>
          <p:nvPr/>
        </p:nvSpPr>
        <p:spPr>
          <a:xfrm>
            <a:off x="418680" y="434160"/>
            <a:ext cx="8304840" cy="5484600"/>
          </a:xfrm>
          <a:prstGeom prst="roundRect">
            <a:avLst>
              <a:gd name="adj" fmla="val 13770"/>
            </a:avLst>
          </a:prstGeom>
          <a:gradFill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lin ang="0"/>
          </a:gradFill>
          <a:ln w="9000">
            <a:noFill/>
          </a:ln>
          <a:effectLst>
            <a:outerShdw blurRad="65500" dir="5400000" dist="381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1" name="PlaceHolder 3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504000" y="936000"/>
            <a:ext cx="8279640" cy="475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r>
              <a:rPr b="1" lang="ru-RU" sz="3600" strike="noStrike">
                <a:solidFill>
                  <a:srgbClr val="ff9257"/>
                </a:solidFill>
                <a:latin typeface="Verdana"/>
                <a:ea typeface="DejaVu Sans"/>
              </a:rPr>
              <a:t> </a:t>
            </a:r>
            <a:endParaRPr/>
          </a:p>
          <a:p>
            <a:r>
              <a:rPr b="1" lang="ru-RU" sz="3600" strike="noStrike">
                <a:solidFill>
                  <a:srgbClr val="800000"/>
                </a:solidFill>
                <a:latin typeface="Verdana"/>
                <a:ea typeface="DejaVu Sans"/>
              </a:rPr>
              <a:t>Представляю игровое пособие, </a:t>
            </a:r>
            <a:endParaRPr/>
          </a:p>
          <a:p>
            <a:r>
              <a:rPr b="1" lang="ru-RU" sz="3600" strike="noStrike">
                <a:solidFill>
                  <a:srgbClr val="800000"/>
                </a:solidFill>
                <a:latin typeface="Verdana"/>
                <a:ea typeface="DejaVu Sans"/>
              </a:rPr>
              <a:t>которое позволяет детям</a:t>
            </a:r>
            <a:endParaRPr/>
          </a:p>
          <a:p>
            <a:r>
              <a:rPr b="1" lang="ru-RU" sz="3600" strike="noStrike">
                <a:solidFill>
                  <a:srgbClr val="800000"/>
                </a:solidFill>
                <a:latin typeface="Verdana"/>
                <a:ea typeface="DejaVu Sans"/>
              </a:rPr>
              <a:t>в процессе игровой деятельности </a:t>
            </a:r>
            <a:endParaRPr/>
          </a:p>
          <a:p>
            <a:r>
              <a:rPr b="1" lang="ru-RU" sz="3600" strike="noStrike">
                <a:solidFill>
                  <a:srgbClr val="800000"/>
                </a:solidFill>
                <a:latin typeface="Verdana"/>
                <a:ea typeface="DejaVu Sans"/>
              </a:rPr>
              <a:t>развить и сформировать необходимые навыки</a:t>
            </a:r>
            <a:endParaRPr/>
          </a:p>
          <a:p>
            <a:r>
              <a:rPr b="1" lang="ru-RU" sz="3600" strike="noStrike">
                <a:solidFill>
                  <a:srgbClr val="800000"/>
                </a:solidFill>
                <a:latin typeface="Verdana"/>
                <a:ea typeface="DejaVu Sans"/>
              </a:rPr>
              <a:t> </a:t>
            </a:r>
            <a:endParaRPr/>
          </a:p>
          <a:p>
            <a:pPr algn="r">
              <a:lnSpc>
                <a:spcPct val="100000"/>
              </a:lnSpc>
            </a:pPr>
            <a:endParaRPr/>
          </a:p>
        </p:txBody>
      </p:sp>
    </p:spTree>
  </p:cSld>
  <p:transition spd="med">
    <p:cover dir="u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1"/>
          <p:cNvSpPr/>
          <p:nvPr/>
        </p:nvSpPr>
        <p:spPr>
          <a:xfrm>
            <a:off x="395640" y="260640"/>
            <a:ext cx="8182080" cy="1049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9" name="CustomShape 2"/>
          <p:cNvSpPr/>
          <p:nvPr/>
        </p:nvSpPr>
        <p:spPr>
          <a:xfrm>
            <a:off x="937080" y="432000"/>
            <a:ext cx="7270560" cy="2230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Arial"/>
                <a:ea typeface="DejaVu Sans"/>
              </a:rPr>
              <a:t>Одна из задач логопеда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z="3200" strike="noStrike">
                <a:solidFill>
                  <a:srgbClr val="800000"/>
                </a:solidFill>
                <a:latin typeface="Comic Sans MS"/>
                <a:ea typeface="DejaVu Sans"/>
              </a:rPr>
              <a:t>подготовка к обучению грамоте</a:t>
            </a:r>
            <a:r>
              <a:rPr lang="ru-RU" sz="2200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endParaRPr/>
          </a:p>
          <a:p>
            <a:pPr algn="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Arial"/>
                <a:ea typeface="DejaVu Sans"/>
              </a:rPr>
              <a:t>Для этого необходимо развить</a:t>
            </a:r>
            <a:r>
              <a:rPr b="1" i="1" lang="ru-RU" sz="2800" strike="noStrike">
                <a:solidFill>
                  <a:srgbClr val="660033"/>
                </a:solidFill>
                <a:latin typeface="Times New Roman"/>
                <a:ea typeface="DejaVu Sans"/>
              </a:rPr>
              <a:t> </a:t>
            </a:r>
            <a:endParaRPr/>
          </a:p>
          <a:p>
            <a:pPr algn="r">
              <a:lnSpc>
                <a:spcPct val="100000"/>
              </a:lnSpc>
            </a:pPr>
            <a:r>
              <a:rPr b="1" i="1" lang="ru-RU" sz="2800" strike="noStrike">
                <a:solidFill>
                  <a:srgbClr val="660033"/>
                </a:solidFill>
                <a:latin typeface="Times New Roman"/>
                <a:ea typeface="DejaVu Sans"/>
              </a:rPr>
              <a:t>фонематический слух и восприятие </a:t>
            </a:r>
            <a:endParaRPr/>
          </a:p>
        </p:txBody>
      </p:sp>
      <p:pic>
        <p:nvPicPr>
          <p:cNvPr id="120" name="" descr=""/>
          <p:cNvPicPr/>
          <p:nvPr/>
        </p:nvPicPr>
        <p:blipFill>
          <a:blip r:embed="rId1"/>
          <a:stretch/>
        </p:blipFill>
        <p:spPr>
          <a:xfrm>
            <a:off x="648000" y="3456720"/>
            <a:ext cx="7847280" cy="2179080"/>
          </a:xfrm>
          <a:prstGeom prst="rect">
            <a:avLst/>
          </a:prstGeom>
          <a:ln>
            <a:solidFill>
              <a:srgbClr val="3465a4"/>
            </a:solidFill>
            <a:custDash/>
          </a:ln>
        </p:spPr>
      </p:pic>
      <p:sp>
        <p:nvSpPr>
          <p:cNvPr id="121" name="CustomShape 3"/>
          <p:cNvSpPr/>
          <p:nvPr/>
        </p:nvSpPr>
        <p:spPr>
          <a:xfrm>
            <a:off x="504000" y="2331720"/>
            <a:ext cx="7774560" cy="1051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ru-RU" sz="2000" strike="noStrike">
                <a:solidFill>
                  <a:srgbClr val="000000"/>
                </a:solidFill>
                <a:latin typeface="Arial"/>
                <a:ea typeface="DejaVu Sans"/>
              </a:rPr>
              <a:t>В чем мне помогает </a:t>
            </a: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b="1" i="1" lang="ru-RU" sz="2800" strike="noStrike">
                <a:solidFill>
                  <a:srgbClr val="800000"/>
                </a:solidFill>
                <a:latin typeface="Arial"/>
                <a:ea typeface="DejaVu Sans"/>
              </a:rPr>
              <a:t>- Паровозик Тигренка</a:t>
            </a:r>
            <a:endParaRPr/>
          </a:p>
          <a:p>
            <a:pPr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Вагоны имеют разную длину и цвет, в зависимости от задания</a:t>
            </a:r>
            <a:endParaRPr/>
          </a:p>
        </p:txBody>
      </p:sp>
    </p:spTree>
  </p:cSld>
  <p:transition spd="med">
    <p:cover dir="u"/>
  </p:transition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395640" y="260640"/>
            <a:ext cx="8182080" cy="1049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3" name="CustomShape 2"/>
          <p:cNvSpPr/>
          <p:nvPr/>
        </p:nvSpPr>
        <p:spPr>
          <a:xfrm>
            <a:off x="936000" y="504000"/>
            <a:ext cx="7270560" cy="57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1" i="1" lang="ru-RU" sz="2800" strike="noStrike">
                <a:solidFill>
                  <a:srgbClr val="800000"/>
                </a:solidFill>
                <a:latin typeface="Times New Roman"/>
                <a:ea typeface="DejaVu Sans"/>
              </a:rPr>
              <a:t>Звуко-буквенный анализ и синтез</a:t>
            </a:r>
            <a:endParaRPr/>
          </a:p>
        </p:txBody>
      </p:sp>
      <p:pic>
        <p:nvPicPr>
          <p:cNvPr id="124" name="" descr=""/>
          <p:cNvPicPr/>
          <p:nvPr/>
        </p:nvPicPr>
        <p:blipFill>
          <a:blip r:embed="rId1"/>
          <a:stretch/>
        </p:blipFill>
        <p:spPr>
          <a:xfrm>
            <a:off x="2511000" y="1253160"/>
            <a:ext cx="6066720" cy="3713760"/>
          </a:xfrm>
          <a:prstGeom prst="rect">
            <a:avLst/>
          </a:prstGeom>
          <a:ln>
            <a:noFill/>
          </a:ln>
        </p:spPr>
      </p:pic>
      <p:sp>
        <p:nvSpPr>
          <p:cNvPr id="125" name="CustomShape 3"/>
          <p:cNvSpPr/>
          <p:nvPr/>
        </p:nvSpPr>
        <p:spPr>
          <a:xfrm>
            <a:off x="720360" y="1872000"/>
            <a:ext cx="1582920" cy="3079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ru-RU" sz="2200" strike="noStrike">
                <a:solidFill>
                  <a:srgbClr val="000000"/>
                </a:solidFill>
                <a:latin typeface="Arial"/>
                <a:ea typeface="DejaVu Sans"/>
              </a:rPr>
              <a:t>При работе с буквами использую большую кассу букв </a:t>
            </a:r>
            <a:endParaRPr/>
          </a:p>
        </p:txBody>
      </p:sp>
    </p:spTree>
  </p:cSld>
  <p:transition spd="med">
    <p:cover dir="u"/>
  </p:transition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395640" y="260640"/>
            <a:ext cx="8182080" cy="1049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2"/>
          <p:cNvSpPr/>
          <p:nvPr/>
        </p:nvSpPr>
        <p:spPr>
          <a:xfrm>
            <a:off x="936000" y="504000"/>
            <a:ext cx="3886920" cy="237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Arial"/>
                <a:ea typeface="DejaVu Sans"/>
              </a:rPr>
              <a:t>В конце подготовительной группы важной задачей является </a:t>
            </a:r>
            <a:endParaRPr/>
          </a:p>
          <a:p>
            <a:pPr algn="r">
              <a:lnSpc>
                <a:spcPct val="100000"/>
              </a:lnSpc>
            </a:pPr>
            <a:r>
              <a:rPr b="1" i="1" lang="ru-RU" sz="2800" strike="noStrike">
                <a:solidFill>
                  <a:srgbClr val="800000"/>
                </a:solidFill>
                <a:latin typeface="Times New Roman"/>
                <a:ea typeface="DejaVu Sans"/>
              </a:rPr>
              <a:t>Профилактика нарушений письменной речи</a:t>
            </a:r>
            <a:r>
              <a:rPr lang="ru-RU" sz="2200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/>
          </a:p>
        </p:txBody>
      </p:sp>
      <p:sp>
        <p:nvSpPr>
          <p:cNvPr id="128" name="CustomShape 3"/>
          <p:cNvSpPr/>
          <p:nvPr/>
        </p:nvSpPr>
        <p:spPr>
          <a:xfrm>
            <a:off x="792000" y="2952000"/>
            <a:ext cx="3094920" cy="251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ru-RU" sz="2800" strike="noStrike">
                <a:solidFill>
                  <a:srgbClr val="800000"/>
                </a:solidFill>
                <a:latin typeface="Arial"/>
                <a:ea typeface="DejaVu Sans"/>
              </a:rPr>
              <a:t>- Паровозик Тигренка</a:t>
            </a:r>
            <a:r>
              <a:rPr lang="ru-RU" sz="2000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z="2200" strike="noStrike">
                <a:solidFill>
                  <a:srgbClr val="000000"/>
                </a:solidFill>
                <a:latin typeface="Arial"/>
                <a:ea typeface="DejaVu Sans"/>
              </a:rPr>
              <a:t>опять приходит нам на помощь для демонстрации детям образования новых родственных слов </a:t>
            </a:r>
            <a:endParaRPr/>
          </a:p>
        </p:txBody>
      </p:sp>
      <p:pic>
        <p:nvPicPr>
          <p:cNvPr id="129" name="" descr=""/>
          <p:cNvPicPr/>
          <p:nvPr/>
        </p:nvPicPr>
        <p:blipFill>
          <a:blip r:embed="rId1"/>
          <a:stretch/>
        </p:blipFill>
        <p:spPr>
          <a:xfrm>
            <a:off x="4968000" y="538920"/>
            <a:ext cx="3135960" cy="5253840"/>
          </a:xfrm>
          <a:prstGeom prst="rect">
            <a:avLst/>
          </a:prstGeom>
          <a:ln>
            <a:noFill/>
          </a:ln>
        </p:spPr>
      </p:pic>
    </p:spTree>
  </p:cSld>
  <p:transition spd="med">
    <p:cover dir="u"/>
  </p:transition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</TotalTime>
  <Application>LibreOffice/4.4.6.3$Windows_x86 LibreOffice_project/e8938fd3328e95dcf59dd64e7facd2c7d67c704d</Application>
  <Paragraphs>48</Paragraphs>
  <Company>RePack by SPecialiST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2015-11-10T09:58:17Z</dcterms:created>
  <dc:creator>Ирина Крохина</dc:creator>
  <dc:language>ru-RU</dc:language>
  <dcterms:modified xsi:type="dcterms:W3CDTF">2015-11-30T23:55:56Z</dcterms:modified>
  <cp:revision>22</cp:revision>
  <dc:title>теремок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RePack by SPecialiST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20</vt:i4>
  </property>
</Properties>
</file>